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73" r:id="rId11"/>
    <p:sldId id="271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C621F6-3945-4E5E-A525-A42040E29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9DB924-165F-4AB8-87F7-4A2953BDC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677E43-64B6-4D22-9027-14D99E01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830B44-5735-455F-86DB-D27FEE0350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F35046-D5F2-4592-B091-168BDD2BC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055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6F6D8-A63C-4531-AEA8-3F5BE41D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563C0CB-77E2-4B06-89A8-E7429B1FA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9FECFB-8400-47F0-B78C-D32F91D41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50E421-4037-48ED-B0B3-B1C9CFC76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814F78-D974-4CA6-A802-FE8AE4C3F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069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778207A-0A21-4DB3-B53D-9486C11AB8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9409656-261F-4FF2-840D-85AF91BED5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505D1-B2E1-4500-A3C8-6BBF7298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61256-02A5-4CFE-8BF0-0D2D442D5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0CF1F2-D5DD-4C89-96C0-14667FEF1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3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C14A4D-DA5D-43D8-B1C3-2F8F426EC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41E7B8-59E9-43AA-98F5-49C1E9905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2588D-FE41-48CF-A773-634CF813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35F1C4-B930-4068-AD98-4DFEAEC8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89D294-CE4C-48AC-8E1F-34C8054FD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199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F07AC-BAF9-446C-9393-F400732F1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69C922-0501-4F4F-B67C-CA0AA5099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0B602A-ABF4-4BA7-BDF1-326DF262D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BF922A-927D-4B0E-8282-90D1A4ADF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FD0919-7115-43EA-8B38-A90E2F964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29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E5BEB-4117-436C-8277-5A3D5E026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79362-EEEC-4791-BD33-A861B9359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937A4A9-8894-44D6-A8CD-C8990FCEC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938AB5-2E38-45F0-9FED-61A555AD4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14EFE35-395B-43E3-B70A-F402D3DE9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57E82F-148F-451D-A69C-E64584E57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749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1BBE6-8D13-4CC8-9978-2113CE491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7AAFB9-A048-428A-8115-BC6DCA0A3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365AF9-F55D-46D7-892E-D1C4300434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EC88360-90AD-437F-8732-A48D79F2EE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C5005BC-5914-4A11-9614-0628F9A613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6DEC919-9BDD-484D-9E75-06C67E521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509D484-145F-48CF-AAF4-981F2885B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61A1D65-8285-4179-BE73-3165627C0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04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E2223-A3E4-4ED8-8690-08739687C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80B312C-A657-4B00-A514-F4FC94086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2E904C-C939-40A8-86A9-A4CDAAE12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92E7A86-5EEF-4048-9877-5B3220523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5358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9ADDA63-A798-4E1C-A090-376CA1C90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C81198C-BBF1-4534-8635-F406B3BE0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FAB6CB-6BE6-49A3-A294-3260DD869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3075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1B825-D92A-46C1-BFF8-D796F6970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54507-9E19-4021-915A-BF2A6BB06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5FB4EAA-C890-4D1F-BA6D-63596A9B3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0EFFAF7-41A3-486E-B05A-10E28127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AFBB992-5E0D-4A1A-839C-3AC8AEB3F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48E2B6-4A1C-440E-A9DD-0577D5C1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313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CA5BCC-5701-462F-ACBB-1374B542D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915C608-BF43-4892-ABA0-2CC27ADAC4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EBAD599-E5DA-4ADC-9C36-39E3DB1006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708C60-B86F-467E-A84F-16FCBC481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D2EAFA-AF79-42DF-B665-F01ABACC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E4EAF99-7680-4404-8CAA-0C3906281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3622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67CB36-A515-4AB4-B8E4-0273E443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B7A799-CC6F-46A6-B307-DC4B8175E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A80FE9B-57C4-4BA1-9F3C-AF0BD6FFBF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C75EA0-A800-46C3-AFB5-2E78117AD131}" type="datetimeFigureOut">
              <a:rPr lang="zh-CN" altLang="en-US" smtClean="0"/>
              <a:t>2023/7/14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8ED173-E69D-43D6-9A4A-3742C5527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0DA513-C414-43A9-987A-905B62D4EF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2CFE-7F6C-4643-B81D-83F32B311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82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media" Target="../media/media17.webm"/><Relationship Id="rId7" Type="http://schemas.openxmlformats.org/officeDocument/2006/relationships/image" Target="../media/image31.png"/><Relationship Id="rId2" Type="http://schemas.openxmlformats.org/officeDocument/2006/relationships/video" Target="../media/media16.webm"/><Relationship Id="rId1" Type="http://schemas.microsoft.com/office/2007/relationships/media" Target="../media/media16.webm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7.webm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19.webm"/><Relationship Id="rId7" Type="http://schemas.openxmlformats.org/officeDocument/2006/relationships/image" Target="../media/image33.png"/><Relationship Id="rId2" Type="http://schemas.openxmlformats.org/officeDocument/2006/relationships/video" Target="../media/media18.webm"/><Relationship Id="rId1" Type="http://schemas.microsoft.com/office/2007/relationships/media" Target="../media/media18.webm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9.webm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media" Target="../media/media21.webm"/><Relationship Id="rId7" Type="http://schemas.openxmlformats.org/officeDocument/2006/relationships/image" Target="../media/image35.png"/><Relationship Id="rId2" Type="http://schemas.openxmlformats.org/officeDocument/2006/relationships/video" Target="../media/media20.webm"/><Relationship Id="rId1" Type="http://schemas.microsoft.com/office/2007/relationships/media" Target="../media/media20.webm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1.webm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0.mp4"/><Relationship Id="rId7" Type="http://schemas.openxmlformats.org/officeDocument/2006/relationships/image" Target="../media/image11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0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5FC83-E4CA-425A-A4DF-C58A6EA1DA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6182" y="1113126"/>
            <a:ext cx="9559636" cy="2387600"/>
          </a:xfrm>
        </p:spPr>
        <p:txBody>
          <a:bodyPr/>
          <a:lstStyle/>
          <a:p>
            <a:r>
              <a:rPr lang="en-US" altLang="zh-CN" b="1" dirty="0" err="1"/>
              <a:t>NeRF</a:t>
            </a:r>
            <a:r>
              <a:rPr lang="en-US" altLang="zh-CN" b="1" dirty="0"/>
              <a:t>: Neural Radiance Fields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B2E1708-3666-43AD-9E84-6F92C57E70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Zheng </a:t>
            </a:r>
            <a:r>
              <a:rPr lang="en-US" altLang="zh-CN" dirty="0" err="1"/>
              <a:t>Dihan</a:t>
            </a:r>
            <a:endParaRPr lang="en-US" altLang="zh-CN" dirty="0"/>
          </a:p>
          <a:p>
            <a:r>
              <a:rPr lang="en-US" altLang="zh-CN" dirty="0"/>
              <a:t>2022/02/28</a:t>
            </a:r>
          </a:p>
        </p:txBody>
      </p:sp>
    </p:spTree>
    <p:extLst>
      <p:ext uri="{BB962C8B-B14F-4D97-AF65-F5344CB8AC3E}">
        <p14:creationId xmlns:p14="http://schemas.microsoft.com/office/powerpoint/2010/main" val="32858323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1CC85-18A4-461B-8EB0-296B3EA70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Depth maps</a:t>
            </a:r>
            <a:endParaRPr lang="zh-CN" altLang="en-US" b="1" dirty="0"/>
          </a:p>
        </p:txBody>
      </p:sp>
      <p:pic>
        <p:nvPicPr>
          <p:cNvPr id="4" name="depth_ornament">
            <a:hlinkClick r:id="" action="ppaction://media"/>
            <a:extLst>
              <a:ext uri="{FF2B5EF4-FFF2-40B4-BE49-F238E27FC236}">
                <a16:creationId xmlns:a16="http://schemas.microsoft.com/office/drawing/2014/main" id="{7141F7E5-BF49-4459-A2B6-9FFC140ECB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990725"/>
            <a:ext cx="10515600" cy="4021138"/>
          </a:xfrm>
        </p:spPr>
      </p:pic>
    </p:spTree>
    <p:extLst>
      <p:ext uri="{BB962C8B-B14F-4D97-AF65-F5344CB8AC3E}">
        <p14:creationId xmlns:p14="http://schemas.microsoft.com/office/powerpoint/2010/main" val="2652452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7EA2D6-1772-4450-AB70-0605AB4C0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Applications</a:t>
            </a:r>
            <a:endParaRPr lang="zh-CN" altLang="en-US" b="1" dirty="0"/>
          </a:p>
        </p:txBody>
      </p:sp>
      <p:pic>
        <p:nvPicPr>
          <p:cNvPr id="4" name="redball_highres_1">
            <a:hlinkClick r:id="" action="ppaction://media"/>
            <a:extLst>
              <a:ext uri="{FF2B5EF4-FFF2-40B4-BE49-F238E27FC236}">
                <a16:creationId xmlns:a16="http://schemas.microsoft.com/office/drawing/2014/main" id="{581CA42D-FECE-42CA-995C-0F658CDA5D1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94050" y="1825625"/>
            <a:ext cx="5802313" cy="4351338"/>
          </a:xfrm>
        </p:spPr>
      </p:pic>
    </p:spTree>
    <p:extLst>
      <p:ext uri="{BB962C8B-B14F-4D97-AF65-F5344CB8AC3E}">
        <p14:creationId xmlns:p14="http://schemas.microsoft.com/office/powerpoint/2010/main" val="1298397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4A2750-A9A3-44BA-98EB-EE40D28B0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err="1"/>
              <a:t>NeRF</a:t>
            </a:r>
            <a:r>
              <a:rPr lang="en-US" altLang="zh-CN" b="1" dirty="0"/>
              <a:t>: overview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0F3FF0-9760-494D-AF95-213E166FE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4912" y="2095500"/>
            <a:ext cx="9782175" cy="2667000"/>
          </a:xfrm>
        </p:spPr>
      </p:pic>
    </p:spTree>
    <p:extLst>
      <p:ext uri="{BB962C8B-B14F-4D97-AF65-F5344CB8AC3E}">
        <p14:creationId xmlns:p14="http://schemas.microsoft.com/office/powerpoint/2010/main" val="3317355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161550-1B3F-49AB-9104-AF67C7764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Network details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EBFD87-C4A5-476A-B7AF-01D677E7035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solidFill>
                      <a:schemeClr val="accent1"/>
                    </a:solidFill>
                  </a:rPr>
                  <a:t>Volume density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/>
                  <a:t>as a function of only the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location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</a:p>
              <a:p>
                <a:r>
                  <a:rPr lang="en-US" altLang="zh-CN" dirty="0">
                    <a:solidFill>
                      <a:schemeClr val="accent1"/>
                    </a:solidFill>
                  </a:rPr>
                  <a:t>RGB color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</a:t>
                </a:r>
                <a:r>
                  <a:rPr lang="en-US" altLang="zh-CN" dirty="0"/>
                  <a:t>to be predicted as a function of both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location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 and viewing direction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>
                    <a:solidFill>
                      <a:schemeClr val="accent1"/>
                    </a:solidFill>
                  </a:rPr>
                  <a:t>.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1EBFD87-C4A5-476A-B7AF-01D677E7035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8BCFD1CE-F5BA-4E77-A7B8-81A3EBC2E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975" y="3541135"/>
            <a:ext cx="802005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26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FBF54-6590-4180-B674-7A0278A87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Volume Rendering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29C16B-A5BB-486F-8952-D91E899F293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𝑡𝑑</m:t>
                    </m:r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Quadrature rule in volume rendering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C29C16B-A5BB-486F-8952-D91E899F29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24FC587-B4BC-4D00-9FF8-20E4F64D1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087" y="2405062"/>
            <a:ext cx="9267825" cy="828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624D591-6F02-4176-B3D4-36C0F9EF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211" y="4001294"/>
            <a:ext cx="802957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1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69A04-74AF-4DCF-A461-DE78F685B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Positional encoding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85C595-0349-4394-B2EA-C8CE5E97FB1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Deep networks are biased towards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learning lower frequency functions</a:t>
                </a:r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sSubSup>
                      <m:sSub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l-GR" altLang="zh-CN" i="1" dirty="0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B85C595-0349-4394-B2EA-C8CE5E97FB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661E25C-0F89-426C-8A8E-F1A8515C2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89" y="4580466"/>
            <a:ext cx="9114622" cy="550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54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D844EE-1658-4F8D-9CE6-8E5851AD5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Positional encoding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C8551B8-458D-422A-9590-9F23120835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50" y="2014537"/>
            <a:ext cx="9867900" cy="2828925"/>
          </a:xfrm>
        </p:spPr>
      </p:pic>
    </p:spTree>
    <p:extLst>
      <p:ext uri="{BB962C8B-B14F-4D97-AF65-F5344CB8AC3E}">
        <p14:creationId xmlns:p14="http://schemas.microsoft.com/office/powerpoint/2010/main" val="790201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522378-5FB4-464B-B1F8-1D5DC2F0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Positional encoding</a:t>
            </a:r>
            <a:endParaRPr lang="zh-CN" altLang="en-US" b="1" dirty="0"/>
          </a:p>
        </p:txBody>
      </p:sp>
      <p:pic>
        <p:nvPicPr>
          <p:cNvPr id="4" name="lion_none_gauss_v1">
            <a:hlinkClick r:id="" action="ppaction://media"/>
            <a:extLst>
              <a:ext uri="{FF2B5EF4-FFF2-40B4-BE49-F238E27FC236}">
                <a16:creationId xmlns:a16="http://schemas.microsoft.com/office/drawing/2014/main" id="{7F0780A4-2778-4281-94D7-6798256184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1856581"/>
            <a:ext cx="10515600" cy="3144838"/>
          </a:xfrm>
        </p:spPr>
      </p:pic>
    </p:spTree>
    <p:extLst>
      <p:ext uri="{BB962C8B-B14F-4D97-AF65-F5344CB8AC3E}">
        <p14:creationId xmlns:p14="http://schemas.microsoft.com/office/powerpoint/2010/main" val="1063835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1FC379-5757-4628-BF0A-54B6B4C6E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Hierarchical volume sampling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5F1486-0811-46B9-8DFB-1881A345A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Coarse network and fine network.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8133A6C-0AF5-4EEB-A5C3-EEC206288D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377" y="2708564"/>
            <a:ext cx="5645246" cy="2814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769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3A4C33-4BB0-43BE-ABCD-1904B3669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GRAF: Generative Radiance Fields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966056-FC6B-4912-9D99-D7DA79F500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 err="1">
                <a:solidFill>
                  <a:schemeClr val="accent1"/>
                </a:solidFill>
              </a:rPr>
              <a:t>NeRF</a:t>
            </a:r>
            <a:r>
              <a:rPr lang="en-US" altLang="zh-CN" dirty="0"/>
              <a:t> need to know the </a:t>
            </a:r>
            <a:r>
              <a:rPr lang="en-US" altLang="zh-CN" dirty="0">
                <a:solidFill>
                  <a:schemeClr val="accent1"/>
                </a:solidFill>
              </a:rPr>
              <a:t>camera pose</a:t>
            </a:r>
            <a:r>
              <a:rPr lang="en-US" altLang="zh-CN" dirty="0"/>
              <a:t>.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1C0492-6E51-4796-8BC8-44ABC6C72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674071"/>
            <a:ext cx="10048875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64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A651B1-C7D1-4BFD-B94D-8A62F8673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 is </a:t>
            </a:r>
            <a:r>
              <a:rPr lang="en-US" altLang="zh-CN" b="1" dirty="0" err="1"/>
              <a:t>NeRF</a:t>
            </a:r>
            <a:endParaRPr lang="zh-CN" altLang="en-US" b="1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06945D9-A956-4CB9-BFA7-989AFA8E0B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 method that optimizes a </a:t>
            </a:r>
            <a:r>
              <a:rPr lang="en-US" altLang="zh-CN" dirty="0">
                <a:solidFill>
                  <a:schemeClr val="accent1"/>
                </a:solidFill>
              </a:rPr>
              <a:t>continuous 5D neural radiance field representation</a:t>
            </a:r>
            <a:r>
              <a:rPr lang="en-US" altLang="zh-CN" dirty="0"/>
              <a:t> (volume density and view-dependent color at any continuous location) of a scene from </a:t>
            </a:r>
            <a:r>
              <a:rPr lang="en-US" altLang="zh-CN" dirty="0">
                <a:solidFill>
                  <a:schemeClr val="accent1"/>
                </a:solidFill>
              </a:rPr>
              <a:t>a set of input images</a:t>
            </a:r>
            <a:r>
              <a:rPr lang="en-US" altLang="zh-CN" dirty="0"/>
              <a:t>.</a:t>
            </a: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9C424A00-5859-4239-B2BD-39BA6F5C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2592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144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65AE80-A4CD-4E96-9F9D-DE8D522C3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GRAF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B507B1A-A33F-4C70-9288-1CD714C96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736" y="1690688"/>
            <a:ext cx="8166528" cy="4351338"/>
          </a:xfrm>
        </p:spPr>
      </p:pic>
    </p:spTree>
    <p:extLst>
      <p:ext uri="{BB962C8B-B14F-4D97-AF65-F5344CB8AC3E}">
        <p14:creationId xmlns:p14="http://schemas.microsoft.com/office/powerpoint/2010/main" val="2461924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10B56-6CE5-46AD-BF2C-7741ADFDA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GIRAFFE: Representing Scenes as Compositional Generative Neural Feature Fields</a:t>
            </a:r>
            <a:endParaRPr lang="zh-CN" altLang="en-US" b="1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E778F7A-5397-4AC8-BC77-27443A146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257" y="1825625"/>
            <a:ext cx="9013485" cy="4351338"/>
          </a:xfrm>
        </p:spPr>
      </p:pic>
    </p:spTree>
    <p:extLst>
      <p:ext uri="{BB962C8B-B14F-4D97-AF65-F5344CB8AC3E}">
        <p14:creationId xmlns:p14="http://schemas.microsoft.com/office/powerpoint/2010/main" val="12878086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1615D-4700-49A8-8DF2-5D5092443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From </a:t>
            </a:r>
            <a:r>
              <a:rPr lang="en-US" altLang="zh-CN" b="1" dirty="0" err="1"/>
              <a:t>NeRF</a:t>
            </a:r>
            <a:r>
              <a:rPr lang="en-US" altLang="zh-CN" b="1" dirty="0"/>
              <a:t> to GIRAFFE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A107FF-DB6B-4F6A-A516-15ADFE301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NeRF</a:t>
            </a:r>
            <a:r>
              <a:rPr lang="en-US" altLang="zh-CN" dirty="0"/>
              <a:t>: Representation.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GRAF: Generation.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GIRAFFE: Control.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301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555A57-4751-4219-882E-EFB28197D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GIRAFFE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22458-B904-47E8-AFA0-1B90B7CCBA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2D GAN                                                GIRAFFE</a:t>
            </a:r>
            <a:endParaRPr lang="zh-CN" altLang="en-US" dirty="0"/>
          </a:p>
        </p:txBody>
      </p:sp>
      <p:pic>
        <p:nvPicPr>
          <p:cNvPr id="4" name="2dgan">
            <a:hlinkClick r:id="" action="ppaction://media"/>
            <a:extLst>
              <a:ext uri="{FF2B5EF4-FFF2-40B4-BE49-F238E27FC236}">
                <a16:creationId xmlns:a16="http://schemas.microsoft.com/office/drawing/2014/main" id="{EF589CD1-4D7B-4ADE-A106-C1F5556AC7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425990"/>
            <a:ext cx="4680000" cy="2842429"/>
          </a:xfrm>
          <a:prstGeom prst="rect">
            <a:avLst/>
          </a:prstGeom>
        </p:spPr>
      </p:pic>
      <p:pic>
        <p:nvPicPr>
          <p:cNvPr id="5" name="ours">
            <a:hlinkClick r:id="" action="ppaction://media"/>
            <a:extLst>
              <a:ext uri="{FF2B5EF4-FFF2-40B4-BE49-F238E27FC236}">
                <a16:creationId xmlns:a16="http://schemas.microsoft.com/office/drawing/2014/main" id="{95438223-B1E7-496C-B2BF-B2205BBF65F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73802" y="2437219"/>
            <a:ext cx="4680000" cy="28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06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404F1A-16F5-4567-B794-3AEF44E0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GIRAFFE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3DF268-4D61-411D-8464-A16B74AD1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Horizontal Translation                                    Rotate Object</a:t>
            </a:r>
          </a:p>
        </p:txBody>
      </p:sp>
      <p:pic>
        <p:nvPicPr>
          <p:cNvPr id="5" name="translation_horizontal_sm">
            <a:hlinkClick r:id="" action="ppaction://media"/>
            <a:extLst>
              <a:ext uri="{FF2B5EF4-FFF2-40B4-BE49-F238E27FC236}">
                <a16:creationId xmlns:a16="http://schemas.microsoft.com/office/drawing/2014/main" id="{243C0D65-AC51-4D02-BF5A-4F395834EE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410563"/>
            <a:ext cx="4680000" cy="2831200"/>
          </a:xfrm>
          <a:prstGeom prst="rect">
            <a:avLst/>
          </a:prstGeom>
        </p:spPr>
      </p:pic>
      <p:pic>
        <p:nvPicPr>
          <p:cNvPr id="6" name="rotation_object_sm">
            <a:hlinkClick r:id="" action="ppaction://media"/>
            <a:extLst>
              <a:ext uri="{FF2B5EF4-FFF2-40B4-BE49-F238E27FC236}">
                <a16:creationId xmlns:a16="http://schemas.microsoft.com/office/drawing/2014/main" id="{37F5A690-9FB5-4988-991B-C7F5E33D77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73802" y="2410563"/>
            <a:ext cx="4680000" cy="28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16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1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54342-CE26-44CA-9F20-D609B8C4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GIRAFFE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757B04-9F98-4DF9-9A81-A66FAE95B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Change Object Appearance         Change Background Appearance</a:t>
            </a:r>
          </a:p>
        </p:txBody>
      </p:sp>
      <p:pic>
        <p:nvPicPr>
          <p:cNvPr id="4" name="cars_app">
            <a:hlinkClick r:id="" action="ppaction://media"/>
            <a:extLst>
              <a:ext uri="{FF2B5EF4-FFF2-40B4-BE49-F238E27FC236}">
                <a16:creationId xmlns:a16="http://schemas.microsoft.com/office/drawing/2014/main" id="{FC6F19E7-C147-4561-A8E6-7BDFABD2DD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465820"/>
            <a:ext cx="4680000" cy="2831200"/>
          </a:xfrm>
          <a:prstGeom prst="rect">
            <a:avLst/>
          </a:prstGeom>
        </p:spPr>
      </p:pic>
      <p:pic>
        <p:nvPicPr>
          <p:cNvPr id="5" name="bg_cars">
            <a:hlinkClick r:id="" action="ppaction://media"/>
            <a:extLst>
              <a:ext uri="{FF2B5EF4-FFF2-40B4-BE49-F238E27FC236}">
                <a16:creationId xmlns:a16="http://schemas.microsoft.com/office/drawing/2014/main" id="{B528327E-77E2-4030-9A50-FC5D9B8B5B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73802" y="2465820"/>
            <a:ext cx="4680000" cy="283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8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9A0D35-26ED-4AA0-9963-254DD95F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Summary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B29FD8-1123-447C-ADB5-2A12CD78C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NeRF</a:t>
            </a:r>
            <a:r>
              <a:rPr lang="en-US" altLang="zh-CN" dirty="0"/>
              <a:t>: 3D scenes representation.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GRAF: 3D scenes generation.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GIRAFFE: Controllable 3D scenes representation.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52300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86E09-6DD5-4A59-B810-5EB88304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Scenes representation with </a:t>
            </a:r>
            <a:r>
              <a:rPr lang="en-US" altLang="zh-CN" b="1" dirty="0" err="1"/>
              <a:t>NeRF</a:t>
            </a:r>
            <a:endParaRPr lang="zh-CN" altLang="en-US" b="1" dirty="0"/>
          </a:p>
        </p:txBody>
      </p:sp>
      <p:pic>
        <p:nvPicPr>
          <p:cNvPr id="8" name="orchid">
            <a:hlinkClick r:id="" action="ppaction://media"/>
            <a:extLst>
              <a:ext uri="{FF2B5EF4-FFF2-40B4-BE49-F238E27FC236}">
                <a16:creationId xmlns:a16="http://schemas.microsoft.com/office/drawing/2014/main" id="{40744428-00BE-4BDB-B063-4F6DBAF98E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2207926"/>
            <a:ext cx="4680000" cy="3565715"/>
          </a:xfrm>
          <a:prstGeom prst="rect">
            <a:avLst/>
          </a:prstGeom>
        </p:spPr>
      </p:pic>
      <p:pic>
        <p:nvPicPr>
          <p:cNvPr id="9" name="benchflower_100k_rgb">
            <a:hlinkClick r:id="" action="ppaction://media"/>
            <a:extLst>
              <a:ext uri="{FF2B5EF4-FFF2-40B4-BE49-F238E27FC236}">
                <a16:creationId xmlns:a16="http://schemas.microsoft.com/office/drawing/2014/main" id="{8A6D2AE4-05C3-4EA8-9FFF-EC85C1909BC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73802" y="2207926"/>
            <a:ext cx="4680000" cy="35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12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BD46D3-9DA4-42DB-8558-C0860D8F1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Scenes representation with </a:t>
            </a:r>
            <a:r>
              <a:rPr lang="en-US" altLang="zh-CN" b="1" dirty="0" err="1"/>
              <a:t>NeRF</a:t>
            </a:r>
            <a:endParaRPr lang="zh-CN" altLang="en-US" b="1" dirty="0"/>
          </a:p>
        </p:txBody>
      </p:sp>
      <p:pic>
        <p:nvPicPr>
          <p:cNvPr id="4" name="fern_200k_rgb">
            <a:hlinkClick r:id="" action="ppaction://media"/>
            <a:extLst>
              <a:ext uri="{FF2B5EF4-FFF2-40B4-BE49-F238E27FC236}">
                <a16:creationId xmlns:a16="http://schemas.microsoft.com/office/drawing/2014/main" id="{EFAF4278-BBC8-46FD-A6CA-C923F3F0B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85239" y="2169968"/>
            <a:ext cx="4680000" cy="3565714"/>
          </a:xfrm>
          <a:prstGeom prst="rect">
            <a:avLst/>
          </a:prstGeom>
        </p:spPr>
      </p:pic>
      <p:pic>
        <p:nvPicPr>
          <p:cNvPr id="5" name="lumpyroots_200k_rgb">
            <a:hlinkClick r:id="" action="ppaction://media"/>
            <a:extLst>
              <a:ext uri="{FF2B5EF4-FFF2-40B4-BE49-F238E27FC236}">
                <a16:creationId xmlns:a16="http://schemas.microsoft.com/office/drawing/2014/main" id="{2C77DAF2-257F-4E32-8A49-96653E99117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26761" y="2169968"/>
            <a:ext cx="4680000" cy="35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52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7D674C-F4CD-42A3-A650-8939F7077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Scenes representation with </a:t>
            </a:r>
            <a:r>
              <a:rPr lang="en-US" altLang="zh-CN" b="1" dirty="0" err="1"/>
              <a:t>NeRF</a:t>
            </a:r>
            <a:endParaRPr lang="zh-CN" altLang="en-US" b="1" dirty="0"/>
          </a:p>
        </p:txBody>
      </p:sp>
      <p:pic>
        <p:nvPicPr>
          <p:cNvPr id="4" name="trike_200k_rgb">
            <a:hlinkClick r:id="" action="ppaction://media"/>
            <a:extLst>
              <a:ext uri="{FF2B5EF4-FFF2-40B4-BE49-F238E27FC236}">
                <a16:creationId xmlns:a16="http://schemas.microsoft.com/office/drawing/2014/main" id="{7BDFC85E-A0C5-47FD-B079-0DD22D0ED0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3800" y="2105603"/>
            <a:ext cx="4680000" cy="3565714"/>
          </a:xfrm>
          <a:prstGeom prst="rect">
            <a:avLst/>
          </a:prstGeom>
        </p:spPr>
      </p:pic>
      <p:pic>
        <p:nvPicPr>
          <p:cNvPr id="5" name="fullmagnolia_200k_rgb">
            <a:hlinkClick r:id="" action="ppaction://media"/>
            <a:extLst>
              <a:ext uri="{FF2B5EF4-FFF2-40B4-BE49-F238E27FC236}">
                <a16:creationId xmlns:a16="http://schemas.microsoft.com/office/drawing/2014/main" id="{07F12544-F87E-4029-B16A-2FFCEA68F04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2105603"/>
            <a:ext cx="4680000" cy="35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93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D4885-780E-4F95-ABCA-23D8E845B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Scenes representation with </a:t>
            </a:r>
            <a:r>
              <a:rPr lang="en-US" altLang="zh-CN" b="1" dirty="0" err="1"/>
              <a:t>NeRF</a:t>
            </a:r>
            <a:endParaRPr lang="zh-CN" altLang="en-US" b="1" dirty="0"/>
          </a:p>
        </p:txBody>
      </p:sp>
      <p:pic>
        <p:nvPicPr>
          <p:cNvPr id="4" name="trex">
            <a:hlinkClick r:id="" action="ppaction://media"/>
            <a:extLst>
              <a:ext uri="{FF2B5EF4-FFF2-40B4-BE49-F238E27FC236}">
                <a16:creationId xmlns:a16="http://schemas.microsoft.com/office/drawing/2014/main" id="{345CA948-1299-435D-8739-6F6A0AB0E79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3800" y="2147982"/>
            <a:ext cx="4680000" cy="3565714"/>
          </a:xfrm>
          <a:prstGeom prst="rect">
            <a:avLst/>
          </a:prstGeom>
        </p:spPr>
      </p:pic>
      <p:pic>
        <p:nvPicPr>
          <p:cNvPr id="5" name="pecanpie_200k_rgb">
            <a:hlinkClick r:id="" action="ppaction://media"/>
            <a:extLst>
              <a:ext uri="{FF2B5EF4-FFF2-40B4-BE49-F238E27FC236}">
                <a16:creationId xmlns:a16="http://schemas.microsoft.com/office/drawing/2014/main" id="{1C6E0C84-F8F6-4570-834D-CCB6C26A7A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2147982"/>
            <a:ext cx="4680000" cy="35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09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F2984-C37F-43CA-A4EB-F2D51F43A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Scenes representation with </a:t>
            </a:r>
            <a:r>
              <a:rPr lang="en-US" altLang="zh-CN" b="1" dirty="0" err="1"/>
              <a:t>NeRF</a:t>
            </a:r>
            <a:endParaRPr lang="zh-CN" altLang="en-US" b="1" dirty="0"/>
          </a:p>
        </p:txBody>
      </p:sp>
      <p:pic>
        <p:nvPicPr>
          <p:cNvPr id="4" name="piano_200k_rgb">
            <a:hlinkClick r:id="" action="ppaction://media"/>
            <a:extLst>
              <a:ext uri="{FF2B5EF4-FFF2-40B4-BE49-F238E27FC236}">
                <a16:creationId xmlns:a16="http://schemas.microsoft.com/office/drawing/2014/main" id="{A9C043F6-0E07-45BE-9EDA-435E3301FB8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673800" y="2121189"/>
            <a:ext cx="4680000" cy="3565281"/>
          </a:xfrm>
        </p:spPr>
      </p:pic>
      <p:pic>
        <p:nvPicPr>
          <p:cNvPr id="5" name="redtoyota">
            <a:hlinkClick r:id="" action="ppaction://media"/>
            <a:extLst>
              <a:ext uri="{FF2B5EF4-FFF2-40B4-BE49-F238E27FC236}">
                <a16:creationId xmlns:a16="http://schemas.microsoft.com/office/drawing/2014/main" id="{55F2E550-7DC4-4D21-B0F6-3B5F2E15C6F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2121189"/>
            <a:ext cx="4680000" cy="35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53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1EB804-EEB6-45A4-8242-30F3D565B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Scenes representation with </a:t>
            </a:r>
            <a:r>
              <a:rPr lang="en-US" altLang="zh-CN" b="1" dirty="0" err="1"/>
              <a:t>NeRF</a:t>
            </a:r>
            <a:endParaRPr lang="zh-CN" altLang="en-US" b="1" dirty="0"/>
          </a:p>
        </p:txBody>
      </p:sp>
      <p:pic>
        <p:nvPicPr>
          <p:cNvPr id="4" name="synth_grid_3">
            <a:hlinkClick r:id="" action="ppaction://media"/>
            <a:extLst>
              <a:ext uri="{FF2B5EF4-FFF2-40B4-BE49-F238E27FC236}">
                <a16:creationId xmlns:a16="http://schemas.microsoft.com/office/drawing/2014/main" id="{4373DD58-682F-4581-A1AB-8808EDCAC1D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8056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2949486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004278-F9BB-4B99-9ED5-731BA0C30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Depth maps</a:t>
            </a:r>
            <a:endParaRPr lang="zh-CN" altLang="en-US" b="1" dirty="0"/>
          </a:p>
        </p:txBody>
      </p:sp>
      <p:pic>
        <p:nvPicPr>
          <p:cNvPr id="4" name="depth_reflower">
            <a:hlinkClick r:id="" action="ppaction://media"/>
            <a:extLst>
              <a:ext uri="{FF2B5EF4-FFF2-40B4-BE49-F238E27FC236}">
                <a16:creationId xmlns:a16="http://schemas.microsoft.com/office/drawing/2014/main" id="{C211C162-DEAF-459C-AD61-2B7F80FA8FD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2036906"/>
            <a:ext cx="10515600" cy="4021138"/>
          </a:xfrm>
        </p:spPr>
      </p:pic>
    </p:spTree>
    <p:extLst>
      <p:ext uri="{BB962C8B-B14F-4D97-AF65-F5344CB8AC3E}">
        <p14:creationId xmlns:p14="http://schemas.microsoft.com/office/powerpoint/2010/main" val="296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239</Words>
  <Application>Microsoft Office PowerPoint</Application>
  <PresentationFormat>宽屏</PresentationFormat>
  <Paragraphs>84</Paragraphs>
  <Slides>26</Slides>
  <Notes>0</Notes>
  <HiddenSlides>0</HiddenSlides>
  <MMClips>21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1" baseType="lpstr">
      <vt:lpstr>等线</vt:lpstr>
      <vt:lpstr>等线 Light</vt:lpstr>
      <vt:lpstr>Arial</vt:lpstr>
      <vt:lpstr>Cambria Math</vt:lpstr>
      <vt:lpstr>Office 主题​​</vt:lpstr>
      <vt:lpstr>NeRF: Neural Radiance Fields</vt:lpstr>
      <vt:lpstr>What is NeRF</vt:lpstr>
      <vt:lpstr>Scenes representation with NeRF</vt:lpstr>
      <vt:lpstr>Scenes representation with NeRF</vt:lpstr>
      <vt:lpstr>Scenes representation with NeRF</vt:lpstr>
      <vt:lpstr>Scenes representation with NeRF</vt:lpstr>
      <vt:lpstr>Scenes representation with NeRF</vt:lpstr>
      <vt:lpstr>Scenes representation with NeRF</vt:lpstr>
      <vt:lpstr>Depth maps</vt:lpstr>
      <vt:lpstr>Depth maps</vt:lpstr>
      <vt:lpstr>Applications</vt:lpstr>
      <vt:lpstr>NeRF: overview</vt:lpstr>
      <vt:lpstr>Network details</vt:lpstr>
      <vt:lpstr>Volume Rendering</vt:lpstr>
      <vt:lpstr>Positional encoding</vt:lpstr>
      <vt:lpstr>Positional encoding</vt:lpstr>
      <vt:lpstr>Positional encoding</vt:lpstr>
      <vt:lpstr>Hierarchical volume sampling</vt:lpstr>
      <vt:lpstr>GRAF: Generative Radiance Fields</vt:lpstr>
      <vt:lpstr>GRAF</vt:lpstr>
      <vt:lpstr>GIRAFFE: Representing Scenes as Compositional Generative Neural Feature Fields</vt:lpstr>
      <vt:lpstr>From NeRF to GIRAFFE</vt:lpstr>
      <vt:lpstr>GIRAFFE</vt:lpstr>
      <vt:lpstr>GIRAFFE</vt:lpstr>
      <vt:lpstr>GIRAFFE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NeRF</dc:title>
  <dc:creator>郑 棣瀚</dc:creator>
  <cp:lastModifiedBy>Zhang Qi</cp:lastModifiedBy>
  <cp:revision>192</cp:revision>
  <dcterms:created xsi:type="dcterms:W3CDTF">2022-02-22T08:09:02Z</dcterms:created>
  <dcterms:modified xsi:type="dcterms:W3CDTF">2023-07-14T12:10:19Z</dcterms:modified>
</cp:coreProperties>
</file>